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9A54B-258A-47F5-9E0D-C5D5AB2BD32B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1B8277-EDA1-428D-8E4E-6FD94FDCB3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9A54B-258A-47F5-9E0D-C5D5AB2BD32B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D1B8277-EDA1-428D-8E4E-6FD94FDCB3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9A54B-258A-47F5-9E0D-C5D5AB2BD32B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B8277-EDA1-428D-8E4E-6FD94FDCB3B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9A54B-258A-47F5-9E0D-C5D5AB2BD32B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B8277-EDA1-428D-8E4E-6FD94FDCB3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9A54B-258A-47F5-9E0D-C5D5AB2BD32B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D1B8277-EDA1-428D-8E4E-6FD94FDCB3B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9A54B-258A-47F5-9E0D-C5D5AB2BD32B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B8277-EDA1-428D-8E4E-6FD94FDCB3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9A54B-258A-47F5-9E0D-C5D5AB2BD32B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B8277-EDA1-428D-8E4E-6FD94FDCB3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9A54B-258A-47F5-9E0D-C5D5AB2BD32B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B8277-EDA1-428D-8E4E-6FD94FDCB3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9A54B-258A-47F5-9E0D-C5D5AB2BD32B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B8277-EDA1-428D-8E4E-6FD94FDCB3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9A54B-258A-47F5-9E0D-C5D5AB2BD32B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B8277-EDA1-428D-8E4E-6FD94FDCB3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9A54B-258A-47F5-9E0D-C5D5AB2BD32B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B8277-EDA1-428D-8E4E-6FD94FDCB3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F59A54B-258A-47F5-9E0D-C5D5AB2BD32B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D1B8277-EDA1-428D-8E4E-6FD94FDCB3B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143000"/>
            <a:ext cx="8915400" cy="1222375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2800" dirty="0"/>
              <a:t>МЕХАНИЗЪМ ЗА ПРОТИВОДЕЙСТВИЕ НА ТОРМОЗА И НАСИЛИЕТО </a:t>
            </a:r>
            <a:r>
              <a:rPr lang="ru-RU" sz="2800" dirty="0" smtClean="0"/>
              <a:t>В</a:t>
            </a:r>
            <a:r>
              <a:rPr lang="en-US" sz="2800" dirty="0" smtClean="0"/>
              <a:t> </a:t>
            </a:r>
            <a:r>
              <a:rPr lang="ru-RU" sz="2800" dirty="0" smtClean="0"/>
              <a:t>ИНСТИТУЦИИТЕ </a:t>
            </a:r>
            <a:r>
              <a:rPr lang="ru-RU" sz="2800" dirty="0"/>
              <a:t>В СИСТЕМАТА НА ПРЕДУЧИЛИЩНОТО </a:t>
            </a:r>
            <a:r>
              <a:rPr lang="ru-RU" sz="2800" dirty="0" smtClean="0"/>
              <a:t>И</a:t>
            </a:r>
            <a:r>
              <a:rPr lang="en-US" sz="2800" dirty="0" smtClean="0"/>
              <a:t> </a:t>
            </a:r>
            <a:r>
              <a:rPr lang="ru-RU" sz="2800" dirty="0" smtClean="0"/>
              <a:t>УЧИЛИЩНОТО </a:t>
            </a:r>
            <a:r>
              <a:rPr lang="ru-RU" sz="2800" dirty="0"/>
              <a:t>ОБРАЗОВАНИЕ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bg-BG" dirty="0" smtClean="0"/>
              <a:t>(за педагогически и непедагогически персонал на училища и детски градини)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47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800" dirty="0" smtClean="0"/>
              <a:t>НОРМАТИВНА РАМКА И ВРЪЗКИ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2400" dirty="0" smtClean="0"/>
              <a:t>Механизмът е обвързан с други законови и подзаконови актове, от които най-важните са:</a:t>
            </a:r>
          </a:p>
          <a:p>
            <a:pPr indent="517525" algn="just">
              <a:buFontTx/>
              <a:buChar char="-"/>
            </a:pPr>
            <a:r>
              <a:rPr lang="bg-BG" sz="2400" dirty="0" smtClean="0"/>
              <a:t>Закон за предучилищното и училищното образование;</a:t>
            </a:r>
          </a:p>
          <a:p>
            <a:pPr indent="517525" algn="just">
              <a:buFontTx/>
              <a:buChar char="-"/>
            </a:pPr>
            <a:r>
              <a:rPr lang="bg-BG" sz="2400" dirty="0" smtClean="0"/>
              <a:t>Закон за закрила на детето;</a:t>
            </a:r>
          </a:p>
          <a:p>
            <a:pPr indent="517525" algn="just">
              <a:buFontTx/>
              <a:buChar char="-"/>
            </a:pPr>
            <a:r>
              <a:rPr lang="bg-BG" sz="2400" dirty="0" smtClean="0"/>
              <a:t>Наредба за приобщаващото образование;</a:t>
            </a:r>
          </a:p>
          <a:p>
            <a:pPr indent="517525" algn="just">
              <a:buFontTx/>
              <a:buChar char="-"/>
            </a:pPr>
            <a:r>
              <a:rPr lang="bg-BG" sz="2400" dirty="0" smtClean="0"/>
              <a:t>Алгоритъм за взаимодействие между институциите в системата на предучилищното и училищното образование и дирекциите „Социално подпомагане“ по отношението на осигуряването на подкрепата за личностно развитие на децата и учениците.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8648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/>
              <a:t>ОСНОВНИ ПОНЯТИЯ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sz="2600" b="1" dirty="0"/>
              <a:t>„Насилие“ </a:t>
            </a:r>
            <a:r>
              <a:rPr lang="ru-RU" sz="2600" dirty="0"/>
              <a:t>над дете е всеки акт на физическо, психическо или сексуално насилие</a:t>
            </a:r>
            <a:r>
              <a:rPr lang="ru-RU" sz="2600" dirty="0" smtClean="0"/>
              <a:t>, пренебрегване</a:t>
            </a:r>
            <a:r>
              <a:rPr lang="ru-RU" sz="2600" dirty="0"/>
              <a:t>, търговска или друга експлоатация, водеща до действителна </a:t>
            </a:r>
            <a:r>
              <a:rPr lang="ru-RU" sz="2600" dirty="0" smtClean="0"/>
              <a:t>или вероятна </a:t>
            </a:r>
            <a:r>
              <a:rPr lang="ru-RU" sz="2600" dirty="0"/>
              <a:t>вреда върху здравето, живота, развитието или достойнството на детето, </a:t>
            </a:r>
            <a:r>
              <a:rPr lang="ru-RU" sz="2600" dirty="0" smtClean="0"/>
              <a:t>което може </a:t>
            </a:r>
            <a:r>
              <a:rPr lang="ru-RU" sz="2600" dirty="0"/>
              <a:t>да се осъществява в семейна, училищна и социална среда. </a:t>
            </a:r>
            <a:endParaRPr lang="ru-RU" sz="2600" dirty="0" smtClean="0"/>
          </a:p>
          <a:p>
            <a:pPr algn="just"/>
            <a:endParaRPr lang="ru-RU" sz="2600" dirty="0" smtClean="0"/>
          </a:p>
          <a:p>
            <a:pPr algn="just"/>
            <a:r>
              <a:rPr lang="ru-RU" sz="2600" b="1" dirty="0"/>
              <a:t>Тормозът</a:t>
            </a:r>
            <a:r>
              <a:rPr lang="ru-RU" sz="2600" dirty="0"/>
              <a:t> е специфичен вид насилие сред </a:t>
            </a:r>
            <a:r>
              <a:rPr lang="ru-RU" sz="2600" dirty="0" smtClean="0"/>
              <a:t>децата. Тормозът между </a:t>
            </a:r>
            <a:r>
              <a:rPr lang="ru-RU" sz="2600" dirty="0"/>
              <a:t>връстници e групов феномен. Случаите на тормоз се извършват в групова среда</a:t>
            </a:r>
            <a:r>
              <a:rPr lang="ru-RU" sz="2600" dirty="0" smtClean="0"/>
              <a:t>, в </a:t>
            </a:r>
            <a:r>
              <a:rPr lang="ru-RU" sz="2600" dirty="0"/>
              <a:t>присъствието на други връстници и в отсъствието на възрастни. Професор д-р </a:t>
            </a:r>
            <a:r>
              <a:rPr lang="ru-RU" sz="2600" dirty="0" smtClean="0"/>
              <a:t>Дан Олвеус </a:t>
            </a:r>
            <a:r>
              <a:rPr lang="ru-RU" sz="2600" dirty="0"/>
              <a:t>определя тормоза като „повтарящи се във времето негативни действия от </a:t>
            </a:r>
            <a:r>
              <a:rPr lang="ru-RU" sz="2600" dirty="0" smtClean="0"/>
              <a:t>страна на </a:t>
            </a:r>
            <a:r>
              <a:rPr lang="ru-RU" sz="2600" dirty="0"/>
              <a:t>един или повече ученици, когато някой умишлено причинява или опитва да </a:t>
            </a:r>
            <a:r>
              <a:rPr lang="ru-RU" sz="2600" dirty="0" smtClean="0"/>
              <a:t>причини травма </a:t>
            </a:r>
            <a:r>
              <a:rPr lang="ru-RU" sz="2600" dirty="0"/>
              <a:t>или дискомфорт на друго дете чрез физически контакт, чрез думи или по </a:t>
            </a:r>
            <a:r>
              <a:rPr lang="ru-RU" sz="2600" dirty="0" smtClean="0"/>
              <a:t>друг начин</a:t>
            </a:r>
            <a:r>
              <a:rPr lang="ru-RU" sz="2600" dirty="0"/>
              <a:t>.“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94489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Характеристики на тормоза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/>
              <a:t>Тормозът, независимо от това как се упражнява, е много сериозно, </a:t>
            </a:r>
            <a:r>
              <a:rPr lang="ru-RU" dirty="0" smtClean="0"/>
              <a:t>оставящо травматични </a:t>
            </a:r>
            <a:r>
              <a:rPr lang="ru-RU" dirty="0"/>
              <a:t>следи действие, защото тормозеният не може да се защити </a:t>
            </a:r>
            <a:r>
              <a:rPr lang="ru-RU" dirty="0" smtClean="0"/>
              <a:t>със собствени </a:t>
            </a:r>
            <a:r>
              <a:rPr lang="ru-RU" dirty="0"/>
              <a:t>усилия</a:t>
            </a:r>
            <a:r>
              <a:rPr lang="ru-RU" dirty="0" smtClean="0"/>
              <a:t>.</a:t>
            </a:r>
          </a:p>
          <a:p>
            <a:pPr marL="0" indent="0" algn="ctr">
              <a:buNone/>
            </a:pPr>
            <a:r>
              <a:rPr lang="ru-RU" dirty="0" smtClean="0"/>
              <a:t> </a:t>
            </a:r>
            <a:r>
              <a:rPr lang="ru-RU" sz="3700" b="1" u="sng" dirty="0"/>
              <a:t>Тормозът не спира от само себе си, без външна намеса.</a:t>
            </a:r>
          </a:p>
          <a:p>
            <a:endParaRPr lang="ru-RU" dirty="0" smtClean="0"/>
          </a:p>
          <a:p>
            <a:r>
              <a:rPr lang="ru-RU" dirty="0" smtClean="0"/>
              <a:t>Ключови за </a:t>
            </a:r>
            <a:r>
              <a:rPr lang="ru-RU" dirty="0"/>
              <a:t>тормоза са следите характеристики:</a:t>
            </a:r>
          </a:p>
          <a:p>
            <a:pPr marL="0" indent="746125" algn="just">
              <a:buNone/>
            </a:pPr>
            <a:r>
              <a:rPr lang="ru-RU" dirty="0"/>
              <a:t>1. </a:t>
            </a:r>
            <a:r>
              <a:rPr lang="ru-RU" dirty="0" smtClean="0"/>
              <a:t>Злонамерена </a:t>
            </a:r>
            <a:r>
              <a:rPr lang="ru-RU" dirty="0"/>
              <a:t>проява, която има за цел да нарани или унижи дете;</a:t>
            </a:r>
          </a:p>
          <a:p>
            <a:pPr marL="0" indent="746125" algn="just">
              <a:buNone/>
            </a:pPr>
            <a:r>
              <a:rPr lang="ru-RU" dirty="0"/>
              <a:t>2. </a:t>
            </a:r>
            <a:r>
              <a:rPr lang="ru-RU" dirty="0" smtClean="0"/>
              <a:t>Извършва </a:t>
            </a:r>
            <a:r>
              <a:rPr lang="ru-RU" dirty="0"/>
              <a:t>се от позиция на силата, като едната страна използва доминиращата </a:t>
            </a:r>
            <a:r>
              <a:rPr lang="ru-RU" dirty="0" smtClean="0"/>
              <a:t>си позиция</a:t>
            </a:r>
            <a:r>
              <a:rPr lang="ru-RU" dirty="0"/>
              <a:t>, за да нарани другата физически или психически, да я унизи или изолира;</a:t>
            </a:r>
          </a:p>
          <a:p>
            <a:pPr marL="0" indent="746125" algn="just">
              <a:buNone/>
            </a:pPr>
            <a:r>
              <a:rPr lang="ru-RU" dirty="0"/>
              <a:t>3. </a:t>
            </a:r>
            <a:r>
              <a:rPr lang="ru-RU" dirty="0" smtClean="0"/>
              <a:t>Повтаря </a:t>
            </a:r>
            <a:r>
              <a:rPr lang="ru-RU" dirty="0"/>
              <a:t>се многократно във времето, а не е еднократен и изолиран акт на насилие.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52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Разлики между тормоз и закачки или игра между децата и учениците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bg-BG" sz="4600" dirty="0" smtClean="0"/>
              <a:t>В механизма са посочени примери за разлика между тормоз и игра:</a:t>
            </a:r>
          </a:p>
          <a:p>
            <a:pPr marL="0" indent="0">
              <a:buNone/>
            </a:pPr>
            <a:r>
              <a:rPr lang="ru-RU" sz="3600" dirty="0"/>
              <a:t> </a:t>
            </a:r>
            <a:r>
              <a:rPr lang="ru-RU" sz="3600" dirty="0" smtClean="0"/>
              <a:t>Ако </a:t>
            </a:r>
            <a:r>
              <a:rPr lang="ru-RU" sz="3600" dirty="0"/>
              <a:t>децата се закачат, бутат или блъскат или си разменят шеги, като при това </a:t>
            </a:r>
            <a:r>
              <a:rPr lang="ru-RU" sz="3600" dirty="0" smtClean="0"/>
              <a:t>се смеят</a:t>
            </a:r>
            <a:r>
              <a:rPr lang="ru-RU" sz="3600" dirty="0"/>
              <a:t>, разменят си ролите и позициите и никое от тях няма видимо </a:t>
            </a:r>
            <a:r>
              <a:rPr lang="ru-RU" sz="3600" dirty="0" smtClean="0"/>
              <a:t>доминиращо положение</a:t>
            </a:r>
            <a:r>
              <a:rPr lang="ru-RU" sz="3600" dirty="0"/>
              <a:t>, а околните не им обръщат особено внимание, то най-вероятно </a:t>
            </a:r>
            <a:r>
              <a:rPr lang="ru-RU" sz="3600" dirty="0" smtClean="0"/>
              <a:t>става дума </a:t>
            </a:r>
            <a:r>
              <a:rPr lang="ru-RU" sz="3600" dirty="0"/>
              <a:t>за </a:t>
            </a:r>
            <a:r>
              <a:rPr lang="ru-RU" sz="3600" b="1" dirty="0"/>
              <a:t>игра</a:t>
            </a:r>
            <a:r>
              <a:rPr lang="ru-RU" sz="3600" dirty="0"/>
              <a:t>.</a:t>
            </a:r>
          </a:p>
          <a:p>
            <a:pPr marL="0" indent="0">
              <a:buNone/>
            </a:pPr>
            <a:r>
              <a:rPr lang="ru-RU" sz="3600" dirty="0"/>
              <a:t> Ако едно от децата е видимо напрегнато, не се усмихва, опитва се да се махне</a:t>
            </a:r>
            <a:r>
              <a:rPr lang="ru-RU" sz="3600" dirty="0" smtClean="0"/>
              <a:t>, ако </a:t>
            </a:r>
            <a:r>
              <a:rPr lang="ru-RU" sz="3600" dirty="0"/>
              <a:t>ролите не се сменят, а другото дете е в постоянно доминираща позиция </a:t>
            </a:r>
            <a:r>
              <a:rPr lang="ru-RU" sz="3600" dirty="0" smtClean="0"/>
              <a:t>и това </a:t>
            </a:r>
            <a:r>
              <a:rPr lang="ru-RU" sz="3600" dirty="0"/>
              <a:t>поведение привлича вниманието на околните, то най-вероятно става </a:t>
            </a:r>
            <a:r>
              <a:rPr lang="ru-RU" sz="3600" dirty="0" smtClean="0"/>
              <a:t>дума за </a:t>
            </a:r>
            <a:r>
              <a:rPr lang="ru-RU" sz="3600" b="1" dirty="0"/>
              <a:t>тормоз</a:t>
            </a:r>
            <a:r>
              <a:rPr lang="ru-RU" sz="3600" dirty="0"/>
              <a:t>.</a:t>
            </a:r>
          </a:p>
          <a:p>
            <a:pPr marL="0" indent="0">
              <a:buNone/>
            </a:pPr>
            <a:r>
              <a:rPr lang="ru-RU" sz="3600" dirty="0"/>
              <a:t> Ако детето/ученикът не се чувстват добре от закачките и подигравките, </a:t>
            </a:r>
            <a:r>
              <a:rPr lang="ru-RU" sz="3600" dirty="0" smtClean="0"/>
              <a:t>тогава поведението </a:t>
            </a:r>
            <a:r>
              <a:rPr lang="ru-RU" sz="3600" dirty="0"/>
              <a:t>може да е </a:t>
            </a:r>
            <a:r>
              <a:rPr lang="ru-RU" sz="3600" b="1" dirty="0"/>
              <a:t>тормоз</a:t>
            </a:r>
            <a:r>
              <a:rPr lang="ru-RU" sz="3600" dirty="0"/>
              <a:t>.</a:t>
            </a:r>
          </a:p>
          <a:p>
            <a:pPr marL="0" indent="0">
              <a:buNone/>
            </a:pPr>
            <a:r>
              <a:rPr lang="ru-RU" sz="3600" dirty="0"/>
              <a:t> Ако детето/ученикът, към когото са отправени подигравките, поиска от </a:t>
            </a:r>
            <a:r>
              <a:rPr lang="ru-RU" sz="3600" dirty="0" smtClean="0"/>
              <a:t>другото дете </a:t>
            </a:r>
            <a:r>
              <a:rPr lang="ru-RU" sz="3600" dirty="0"/>
              <a:t>да спре и той или тя не спират да се подиграват, тогава става въпрос </a:t>
            </a:r>
            <a:r>
              <a:rPr lang="ru-RU" sz="3600" dirty="0" smtClean="0"/>
              <a:t>за </a:t>
            </a:r>
            <a:r>
              <a:rPr lang="ru-RU" sz="3600" b="1" dirty="0" smtClean="0"/>
              <a:t>тормоз</a:t>
            </a:r>
            <a:r>
              <a:rPr lang="ru-RU" sz="3600" dirty="0"/>
              <a:t>.</a:t>
            </a:r>
          </a:p>
          <a:p>
            <a:pPr marL="0" indent="0">
              <a:buNone/>
            </a:pPr>
            <a:r>
              <a:rPr lang="ru-RU" sz="3600" dirty="0"/>
              <a:t> Ако детето/ученикът, който дразни, продължава да дразни или дразни отново </a:t>
            </a:r>
            <a:r>
              <a:rPr lang="ru-RU" sz="3600" dirty="0" smtClean="0"/>
              <a:t>и отново</a:t>
            </a:r>
            <a:r>
              <a:rPr lang="ru-RU" sz="3600" dirty="0"/>
              <a:t>, това е </a:t>
            </a:r>
            <a:r>
              <a:rPr lang="ru-RU" sz="3600" b="1" dirty="0"/>
              <a:t>тормоз</a:t>
            </a:r>
            <a:r>
              <a:rPr lang="ru-RU" sz="3600" dirty="0"/>
              <a:t>.</a:t>
            </a:r>
          </a:p>
          <a:p>
            <a:pPr marL="0" indent="0">
              <a:buNone/>
            </a:pPr>
            <a:r>
              <a:rPr lang="ru-RU" sz="3600" dirty="0"/>
              <a:t> Ако дразненето е за нещо, което детето/ученикът не може да промени (височина</a:t>
            </a:r>
            <a:r>
              <a:rPr lang="ru-RU" sz="3600" dirty="0" smtClean="0"/>
              <a:t>, носене </a:t>
            </a:r>
            <a:r>
              <a:rPr lang="ru-RU" sz="3600" dirty="0"/>
              <a:t>на очила, тегло, способност да чете, атлетически способности и пр</a:t>
            </a:r>
            <a:r>
              <a:rPr lang="ru-RU" sz="3600" dirty="0" smtClean="0"/>
              <a:t>.), тогава </a:t>
            </a:r>
            <a:r>
              <a:rPr lang="ru-RU" sz="3600" dirty="0"/>
              <a:t>може да е </a:t>
            </a:r>
            <a:r>
              <a:rPr lang="ru-RU" sz="3600" b="1" dirty="0"/>
              <a:t>тормоз</a:t>
            </a:r>
            <a:r>
              <a:rPr lang="ru-RU" sz="3600" dirty="0"/>
              <a:t>.</a:t>
            </a:r>
          </a:p>
          <a:p>
            <a:pPr marL="0" indent="0">
              <a:buNone/>
            </a:pPr>
            <a:r>
              <a:rPr lang="ru-RU" sz="3600" dirty="0"/>
              <a:t> Ако има и други хора наоколо, които наблюдават ситуацията и се </a:t>
            </a:r>
            <a:r>
              <a:rPr lang="ru-RU" sz="3600" dirty="0" smtClean="0"/>
              <a:t>окуражават или </a:t>
            </a:r>
            <a:r>
              <a:rPr lang="ru-RU" sz="3600" dirty="0"/>
              <a:t>се присъединяват към ситуацията на подигравки, това е </a:t>
            </a:r>
            <a:r>
              <a:rPr lang="ru-RU" sz="3600" b="1" dirty="0"/>
              <a:t>тормоз</a:t>
            </a:r>
            <a:r>
              <a:rPr lang="ru-RU" sz="3600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83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ПОЛИТИКА ЗА ПРЕВЕНЦИЯ И ИНТЕРВЕНЦИЯ НА НАСИЛИЕ И ТОРМОЗ </a:t>
            </a:r>
            <a:br>
              <a:rPr lang="ru-RU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dirty="0"/>
              <a:t>Политиката за превенция и интервенция на насилието и тормоза се основава </a:t>
            </a:r>
            <a:r>
              <a:rPr lang="ru-RU" dirty="0" smtClean="0"/>
              <a:t>на споделени </a:t>
            </a:r>
            <a:r>
              <a:rPr lang="ru-RU" dirty="0"/>
              <a:t>ценности, философия, норми, правила и традиции за участие </a:t>
            </a:r>
            <a:r>
              <a:rPr lang="ru-RU" dirty="0" smtClean="0"/>
              <a:t>и взаимодействие </a:t>
            </a:r>
            <a:r>
              <a:rPr lang="ru-RU" dirty="0"/>
              <a:t>на директора, педагогическия и непедагогическия персонал</a:t>
            </a:r>
            <a:r>
              <a:rPr lang="ru-RU" dirty="0" smtClean="0"/>
              <a:t>, родителите</a:t>
            </a:r>
            <a:r>
              <a:rPr lang="ru-RU" dirty="0"/>
              <a:t>, децата и учениците в изграждането на сигурна среда. </a:t>
            </a:r>
            <a:endParaRPr lang="ru-RU" dirty="0" smtClean="0"/>
          </a:p>
          <a:p>
            <a:pPr algn="just"/>
            <a:r>
              <a:rPr lang="ru-RU" dirty="0" smtClean="0"/>
              <a:t>Тя </a:t>
            </a:r>
            <a:r>
              <a:rPr lang="ru-RU" dirty="0"/>
              <a:t>трябва да </a:t>
            </a:r>
            <a:r>
              <a:rPr lang="ru-RU" dirty="0" smtClean="0"/>
              <a:t>се базира </a:t>
            </a:r>
            <a:r>
              <a:rPr lang="ru-RU" dirty="0"/>
              <a:t>на основни принципи и положения, да съдържа цели, стратегии, </a:t>
            </a:r>
            <a:r>
              <a:rPr lang="ru-RU" dirty="0" smtClean="0"/>
              <a:t>очаквани резултати </a:t>
            </a:r>
            <a:r>
              <a:rPr lang="ru-RU" dirty="0"/>
              <a:t>и отговорности за всички участници в процеса на предучилищното </a:t>
            </a:r>
            <a:r>
              <a:rPr lang="ru-RU" dirty="0" smtClean="0"/>
              <a:t>и училищното </a:t>
            </a:r>
            <a:r>
              <a:rPr lang="ru-RU" dirty="0"/>
              <a:t>образование.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47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Елементи на политиката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bg-BG" sz="2600" dirty="0" smtClean="0"/>
              <a:t>Система за превенция, в </a:t>
            </a:r>
            <a:r>
              <a:rPr lang="bg-BG" sz="2800" dirty="0" smtClean="0"/>
              <a:t>това число и за информиране;</a:t>
            </a:r>
          </a:p>
          <a:p>
            <a:pPr marL="0" indent="0" algn="just">
              <a:buNone/>
            </a:pPr>
            <a:endParaRPr lang="bg-BG" sz="2800" dirty="0" smtClean="0"/>
          </a:p>
          <a:p>
            <a:pPr algn="just"/>
            <a:r>
              <a:rPr lang="bg-BG" sz="2800" dirty="0" smtClean="0"/>
              <a:t>Система за интервенция, в това число за взаимодействие с външни за училището/детската градина институции;</a:t>
            </a:r>
          </a:p>
          <a:p>
            <a:pPr marL="0" indent="0" algn="just">
              <a:buNone/>
            </a:pPr>
            <a:endParaRPr lang="bg-BG" sz="2800" dirty="0" smtClean="0"/>
          </a:p>
          <a:p>
            <a:pPr algn="just"/>
            <a:r>
              <a:rPr lang="bg-BG" sz="2800" dirty="0" smtClean="0"/>
              <a:t>Система за подкрепа, в това число за взаимодействие с външни за училището/детската </a:t>
            </a:r>
            <a:r>
              <a:rPr lang="bg-BG" sz="2600" dirty="0" smtClean="0"/>
              <a:t>градина ресурси.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87331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Система за превенция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54162"/>
            <a:ext cx="8839200" cy="45259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Създава </a:t>
            </a:r>
            <a:r>
              <a:rPr lang="ru-RU" dirty="0"/>
              <a:t>условия за </a:t>
            </a:r>
            <a:r>
              <a:rPr lang="ru-RU" dirty="0" smtClean="0"/>
              <a:t>превантивна работа </a:t>
            </a:r>
            <a:r>
              <a:rPr lang="ru-RU" dirty="0"/>
              <a:t>с групата/класа и включва децата в образователни дейности</a:t>
            </a:r>
            <a:r>
              <a:rPr lang="ru-RU" dirty="0" smtClean="0"/>
              <a:t>, семинари</a:t>
            </a:r>
            <a:r>
              <a:rPr lang="ru-RU" dirty="0"/>
              <a:t>, работилници, които да ги запознават с различните форми </a:t>
            </a:r>
            <a:r>
              <a:rPr lang="ru-RU" dirty="0" smtClean="0"/>
              <a:t>на насилие </a:t>
            </a:r>
            <a:r>
              <a:rPr lang="ru-RU" dirty="0"/>
              <a:t>и тормоз, да възпитават уважение и толерантност към различията, </a:t>
            </a:r>
            <a:r>
              <a:rPr lang="ru-RU" dirty="0" smtClean="0"/>
              <a:t>да развиват </a:t>
            </a:r>
            <a:r>
              <a:rPr lang="ru-RU" dirty="0"/>
              <a:t>чувствителност към границите на другия, етика </a:t>
            </a:r>
            <a:r>
              <a:rPr lang="ru-RU" dirty="0" smtClean="0"/>
              <a:t>на взаимоотношенията</a:t>
            </a:r>
            <a:r>
              <a:rPr lang="ru-RU" dirty="0"/>
              <a:t>, кое поведение е приемливо и кое – не, как да се </a:t>
            </a:r>
            <a:r>
              <a:rPr lang="ru-RU" dirty="0" smtClean="0"/>
              <a:t>реагира на </a:t>
            </a:r>
            <a:r>
              <a:rPr lang="ru-RU" dirty="0"/>
              <a:t>неприемливо поведение, др</a:t>
            </a:r>
            <a:r>
              <a:rPr lang="ru-RU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83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Система за превенция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bg-BG" dirty="0" smtClean="0"/>
              <a:t>Включва:</a:t>
            </a:r>
          </a:p>
          <a:p>
            <a:pPr marL="800100" indent="-457200" algn="just">
              <a:buFont typeface="Wingdings" panose="05000000000000000000" pitchFamily="2" charset="2"/>
              <a:buChar char="Ø"/>
            </a:pPr>
            <a:r>
              <a:rPr lang="ru-RU" sz="2800" dirty="0" smtClean="0"/>
              <a:t>оценка на ситуацията на насилие или тормоз в училището/детската градина;</a:t>
            </a:r>
          </a:p>
          <a:p>
            <a:pPr marL="800100" indent="-457200" algn="just">
              <a:buFont typeface="Wingdings" panose="05000000000000000000" pitchFamily="2" charset="2"/>
              <a:buChar char="Ø"/>
            </a:pPr>
            <a:r>
              <a:rPr lang="ru-RU" sz="2800" dirty="0" smtClean="0"/>
              <a:t>създаване </a:t>
            </a:r>
            <a:r>
              <a:rPr lang="ru-RU" sz="2800" dirty="0"/>
              <a:t>на правила на отношения в </a:t>
            </a:r>
            <a:r>
              <a:rPr lang="ru-RU" sz="2800" dirty="0" smtClean="0"/>
              <a:t>групата/класа;</a:t>
            </a:r>
          </a:p>
          <a:p>
            <a:pPr marL="800100" indent="-457200" algn="just">
              <a:buFont typeface="Wingdings" panose="05000000000000000000" pitchFamily="2" charset="2"/>
              <a:buChar char="Ø"/>
            </a:pPr>
            <a:r>
              <a:rPr lang="ru-RU" sz="2800" dirty="0" smtClean="0"/>
              <a:t>морално </a:t>
            </a:r>
            <a:r>
              <a:rPr lang="ru-RU" sz="2800" dirty="0"/>
              <a:t>възстановяване на </a:t>
            </a:r>
            <a:r>
              <a:rPr lang="ru-RU" sz="2800" dirty="0" smtClean="0"/>
              <a:t>щета;</a:t>
            </a:r>
          </a:p>
          <a:p>
            <a:pPr marL="800100" indent="-457200" algn="just">
              <a:buFont typeface="Wingdings" panose="05000000000000000000" pitchFamily="2" charset="2"/>
              <a:buChar char="Ø"/>
            </a:pPr>
            <a:r>
              <a:rPr lang="ru-RU" sz="2800" dirty="0" smtClean="0"/>
              <a:t>тематични </a:t>
            </a:r>
            <a:r>
              <a:rPr lang="ru-RU" sz="2800" dirty="0"/>
              <a:t>дискусии, регулярно провеждани в часа </a:t>
            </a:r>
            <a:r>
              <a:rPr lang="ru-RU" sz="2800" dirty="0" smtClean="0"/>
              <a:t>на класа </a:t>
            </a:r>
            <a:r>
              <a:rPr lang="ru-RU" sz="2800" dirty="0"/>
              <a:t>или по друго време. </a:t>
            </a:r>
            <a:endParaRPr lang="ru-RU" sz="2800" dirty="0" smtClean="0"/>
          </a:p>
          <a:p>
            <a:pPr marL="800100" indent="-457200" algn="just">
              <a:buFont typeface="Wingdings" panose="05000000000000000000" pitchFamily="2" charset="2"/>
              <a:buChar char="Ø"/>
            </a:pPr>
            <a:r>
              <a:rPr lang="ru-RU" sz="2800" dirty="0" smtClean="0"/>
              <a:t>развиване </a:t>
            </a:r>
            <a:r>
              <a:rPr lang="ru-RU" sz="2800" dirty="0"/>
              <a:t>на нови умения </a:t>
            </a:r>
            <a:r>
              <a:rPr lang="ru-RU" sz="2800" dirty="0" smtClean="0"/>
              <a:t>и модели </a:t>
            </a:r>
            <a:r>
              <a:rPr lang="ru-RU" sz="2800" dirty="0"/>
              <a:t>за ненасилствени отношения и поведение.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188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Отговорности при превенция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4029497"/>
              </p:ext>
            </p:extLst>
          </p:nvPr>
        </p:nvGraphicFramePr>
        <p:xfrm>
          <a:off x="304800" y="1336040"/>
          <a:ext cx="8686800" cy="514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bg-BG" sz="1700" dirty="0" smtClean="0"/>
                        <a:t>Дейност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700" dirty="0" smtClean="0"/>
                        <a:t>Кой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700" dirty="0" smtClean="0"/>
                        <a:t>Каква отговорност</a:t>
                      </a:r>
                      <a:endParaRPr lang="en-US" sz="1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Оценка на ситуацията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700" dirty="0" smtClean="0"/>
                        <a:t>Класен ръководител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700" dirty="0" smtClean="0"/>
                        <a:t>Провежда набирането на информация</a:t>
                      </a:r>
                      <a:endParaRPr lang="en-US" sz="1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700" dirty="0" smtClean="0"/>
                        <a:t>Председател на координационния съвет, съвместно с училищен психолог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700" dirty="0" smtClean="0"/>
                        <a:t>Обработва и анализира набраната информация.</a:t>
                      </a:r>
                      <a:r>
                        <a:rPr lang="bg-BG" sz="1700" baseline="0" dirty="0" smtClean="0"/>
                        <a:t> Докладът се обсъжда в координационния съвет, с участието на ръководството на училището преди да се представи пред персонала, родителите и учениците</a:t>
                      </a:r>
                      <a:endParaRPr lang="en-US" sz="1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sz="1700" dirty="0" smtClean="0"/>
                        <a:t>Създаване на правила в класовете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700" dirty="0" smtClean="0"/>
                        <a:t>Класен ръководител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sz="1700" dirty="0" smtClean="0"/>
                        <a:t>Тематични дискусии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700" dirty="0" smtClean="0"/>
                        <a:t>Класен ръководител</a:t>
                      </a:r>
                    </a:p>
                    <a:p>
                      <a:r>
                        <a:rPr lang="bg-BG" sz="1700" dirty="0" smtClean="0"/>
                        <a:t>Училищен психолог</a:t>
                      </a:r>
                    </a:p>
                    <a:p>
                      <a:r>
                        <a:rPr lang="bg-BG" sz="1700" dirty="0" smtClean="0"/>
                        <a:t>Учители</a:t>
                      </a:r>
                    </a:p>
                    <a:p>
                      <a:r>
                        <a:rPr lang="bg-BG" sz="1700" dirty="0" smtClean="0"/>
                        <a:t>Родители</a:t>
                      </a:r>
                    </a:p>
                    <a:p>
                      <a:r>
                        <a:rPr lang="bg-BG" sz="1700" dirty="0" smtClean="0"/>
                        <a:t>Външни специалисти</a:t>
                      </a:r>
                      <a:endParaRPr lang="en-U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95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Система за интервенция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Това е отговора </a:t>
            </a:r>
            <a:r>
              <a:rPr lang="ru-RU" dirty="0"/>
              <a:t>на институцията при възникнали ситуации </a:t>
            </a:r>
            <a:r>
              <a:rPr lang="ru-RU" dirty="0" smtClean="0"/>
              <a:t>на насилие </a:t>
            </a:r>
            <a:r>
              <a:rPr lang="ru-RU" dirty="0"/>
              <a:t>и тормоз</a:t>
            </a:r>
            <a:r>
              <a:rPr lang="ru-RU" dirty="0" smtClean="0"/>
              <a:t>.</a:t>
            </a:r>
          </a:p>
          <a:p>
            <a:r>
              <a:rPr lang="ru-RU" dirty="0" smtClean="0"/>
              <a:t>Това </a:t>
            </a:r>
            <a:r>
              <a:rPr lang="ru-RU" dirty="0"/>
              <a:t>са последователни действия и мерки, които целят спиране </a:t>
            </a:r>
            <a:r>
              <a:rPr lang="ru-RU" dirty="0" smtClean="0"/>
              <a:t>и разрешаване </a:t>
            </a:r>
            <a:r>
              <a:rPr lang="ru-RU" dirty="0"/>
              <a:t>на възникнала вече ситуация на насилие, тормоз и криза и се </a:t>
            </a:r>
            <a:r>
              <a:rPr lang="ru-RU" dirty="0" smtClean="0"/>
              <a:t>реализират като </a:t>
            </a:r>
            <a:r>
              <a:rPr lang="ru-RU" dirty="0"/>
              <a:t>отчитат индивидуалните потребности на всяко дете, въвлечено пряко или </a:t>
            </a:r>
            <a:r>
              <a:rPr lang="ru-RU" dirty="0" smtClean="0"/>
              <a:t>косвено в </a:t>
            </a:r>
            <a:r>
              <a:rPr lang="ru-RU" dirty="0"/>
              <a:t>ситуацията, като се прилага принципа на най-добрия интерес на детето.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47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Система за интервенция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bg-BG" sz="2600" dirty="0" smtClean="0"/>
              <a:t>В системата за интервенция задължително трябва да има протоколи/процедури за действие при:</a:t>
            </a:r>
          </a:p>
          <a:p>
            <a:pPr algn="just">
              <a:buFontTx/>
              <a:buChar char="-"/>
            </a:pPr>
            <a:r>
              <a:rPr lang="bg-BG" sz="2600" dirty="0" smtClean="0"/>
              <a:t>Наблюдавана ситуация на тормоз. В тази процедура ясно се описва позволените действия за прекратяване на ситуацията на тормоз, в това число и използването на физическа сила.</a:t>
            </a:r>
          </a:p>
          <a:p>
            <a:pPr algn="just">
              <a:buFontTx/>
              <a:buChar char="-"/>
            </a:pPr>
            <a:r>
              <a:rPr lang="bg-BG" sz="2600" dirty="0" smtClean="0"/>
              <a:t>Докладвана ситуация на тормоз.</a:t>
            </a:r>
          </a:p>
          <a:p>
            <a:pPr algn="just">
              <a:buFontTx/>
              <a:buChar char="-"/>
            </a:pPr>
            <a:r>
              <a:rPr lang="bg-BG" sz="2600" dirty="0" smtClean="0"/>
              <a:t>Докладвана ситуация на насилие върху дете, в това число и домашно.</a:t>
            </a:r>
          </a:p>
          <a:p>
            <a:pPr marL="0" indent="0" algn="just">
              <a:buNone/>
            </a:pPr>
            <a:r>
              <a:rPr lang="bg-BG" sz="2600" dirty="0" smtClean="0"/>
              <a:t>И в трите процедури е нужно да има описан ред за докладване към директор, председател на координационен съвет за противодействие на насилието и тормоза, класен ръководител, родител и външни за училището институции (МВР, ОЗД и т.н.) при нужда.</a:t>
            </a:r>
          </a:p>
          <a:p>
            <a:pPr>
              <a:buFontTx/>
              <a:buChar char="-"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64748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Отговорности при интервенция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4102792"/>
              </p:ext>
            </p:extLst>
          </p:nvPr>
        </p:nvGraphicFramePr>
        <p:xfrm>
          <a:off x="304800" y="1554163"/>
          <a:ext cx="8686800" cy="366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Кой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Каква отговорност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Забележка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Член на персонала, който е свидетел на ситуация на тормоз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Прекратява ситуацията, включително с използване на физическа сила при необходимост.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Нужно е обучение на персонала за разрешените форми на физическа сила.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Докладва,</a:t>
                      </a:r>
                      <a:r>
                        <a:rPr lang="bg-BG" baseline="0" dirty="0" smtClean="0"/>
                        <a:t> съгласно протокола за интервенция.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В протокола за интервенция следва да има различни отговорности</a:t>
                      </a:r>
                      <a:r>
                        <a:rPr lang="bg-BG" baseline="0" dirty="0" smtClean="0"/>
                        <a:t> за педагогечески и помощен персонал.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153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Отговорности при интервенция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1808840"/>
              </p:ext>
            </p:extLst>
          </p:nvPr>
        </p:nvGraphicFramePr>
        <p:xfrm>
          <a:off x="304800" y="1554163"/>
          <a:ext cx="8686800" cy="421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Кой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Каква отговорност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Забележка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Класен ръководител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Извършва интервенция при първо ниво на тормоз, в това число и по отношение на родителите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Интервенцията е по преценка на класния ръководител. Правилото е да не оставя без въздействие всяка една ситуация на тормоз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При второ или трето ниво на тормоз – докладва към председател на Координационния</a:t>
                      </a:r>
                      <a:r>
                        <a:rPr lang="bg-BG" baseline="0" dirty="0" smtClean="0"/>
                        <a:t> съвет и участва в следващи мерки по подкрепа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Доклад към ОЗД и/или МВР се прави по преценка на Директор на училището/детската градина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958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Отговорности при интервенция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443535"/>
              </p:ext>
            </p:extLst>
          </p:nvPr>
        </p:nvGraphicFramePr>
        <p:xfrm>
          <a:off x="304800" y="1554163"/>
          <a:ext cx="8686800" cy="475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Кой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Каква отговорност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Забележка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Председател на Координационния съвет за противодействие на насилието и тормоза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Участва, заедно с класен ръководител и училищен психолог в преценка на нивото на тормоза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Нивото на тормоз се определя съгласно приложение 1 към Механизма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Координира действията на училището/детската градина с МВР, ОЗД и социални услуги.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Доклад към ОЗД и/или МВР се прави по преценка на Директор на училището/детската градина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Свиква заседания на координационния съвет</a:t>
                      </a:r>
                      <a:r>
                        <a:rPr lang="bg-BG" baseline="0" dirty="0" smtClean="0"/>
                        <a:t> при нужда от промяна на отговорите на училището/детската градина на насилието и тормоза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502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Отговорности при интервенция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0344271"/>
              </p:ext>
            </p:extLst>
          </p:nvPr>
        </p:nvGraphicFramePr>
        <p:xfrm>
          <a:off x="304800" y="1554163"/>
          <a:ext cx="8686800" cy="448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Кой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Каква отговорност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Забележка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Училищен психолог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Участва, заедно с класен ръководител и председател на координационен съвет в преценка на нивото на тормоза.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 smtClean="0"/>
                        <a:t>Нивото на тормоз се определя съгласно приложение 1 към Механизма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Прави оценка на участниците в ситуацията и предлага мерки за подкрепа за</a:t>
                      </a:r>
                      <a:r>
                        <a:rPr lang="bg-BG" baseline="0" dirty="0" smtClean="0"/>
                        <a:t> всеки един.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Оценката се докладва към председателя на координационния съвет.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Участва в процеса за подкрепа на участниците в ситуацията на тормоз.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Ако се работи по случай в училището/детската градина,</a:t>
                      </a:r>
                      <a:r>
                        <a:rPr lang="bg-BG" baseline="0" dirty="0" smtClean="0"/>
                        <a:t> училищния психолог е водещ на случая.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978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Документиране на ситуации на тормоз и насилие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/>
              <a:t>Водене на дневник със </a:t>
            </a:r>
            <a:r>
              <a:rPr lang="ru-RU" b="1" dirty="0" smtClean="0"/>
              <a:t>случаи</a:t>
            </a:r>
            <a:r>
              <a:rPr lang="ru-RU" dirty="0" smtClean="0"/>
              <a:t> </a:t>
            </a:r>
          </a:p>
          <a:p>
            <a:pPr marL="0" indent="400050" algn="just">
              <a:buNone/>
            </a:pPr>
            <a:r>
              <a:rPr lang="ru-RU" dirty="0" smtClean="0"/>
              <a:t>В него се вписват ситуации на насилие и второ и трето ниво на тормоз. Записите в дневника се извършват от учителя, които е бил свидетел на ситуацията или на който е докладвана ситуацията от служител, дете или родител. В дневника се вписват само факти, а не обяснения. Задължително се записва ако е използвана разумна физическа сила.</a:t>
            </a:r>
          </a:p>
          <a:p>
            <a:pPr marL="0" indent="400050" algn="just">
              <a:buNone/>
            </a:pPr>
            <a:r>
              <a:rPr lang="ru-RU" dirty="0" smtClean="0"/>
              <a:t>Дневникът </a:t>
            </a:r>
            <a:r>
              <a:rPr lang="ru-RU" dirty="0"/>
              <a:t>си съхранява при училищния психолог или педагогически съветник, а при липса на такъв  – при друг член на координационния съвет, определен от </a:t>
            </a:r>
            <a:r>
              <a:rPr lang="ru-RU" dirty="0" smtClean="0"/>
              <a:t>директора на </a:t>
            </a:r>
            <a:r>
              <a:rPr lang="ru-RU" dirty="0"/>
              <a:t>училището.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18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Документиране на интервенция при ситуации на тормоз и насилие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/>
              <a:t>При интервенция от първо ниво (от класен ръководител)</a:t>
            </a:r>
            <a:endParaRPr lang="ru-RU" sz="2400" dirty="0" smtClean="0"/>
          </a:p>
          <a:p>
            <a:pPr marL="0" indent="0" algn="just">
              <a:buNone/>
            </a:pPr>
            <a:r>
              <a:rPr lang="ru-RU" sz="2400" dirty="0" smtClean="0"/>
              <a:t>Няма специална документация. Интервенцията е в рамките на обща подкрепа и се документира със запис в електронния дневник.</a:t>
            </a:r>
          </a:p>
          <a:p>
            <a:pPr marL="0" indent="0">
              <a:buNone/>
            </a:pPr>
            <a:endParaRPr lang="ru-RU" sz="1300" dirty="0" smtClean="0"/>
          </a:p>
          <a:p>
            <a:pPr marL="0" indent="0">
              <a:buNone/>
            </a:pPr>
            <a:r>
              <a:rPr lang="ru-RU" sz="2400" b="1" dirty="0" smtClean="0"/>
              <a:t>При интервеция от второ и трето ниво</a:t>
            </a:r>
          </a:p>
          <a:p>
            <a:pPr algn="just">
              <a:buFontTx/>
              <a:buChar char="-"/>
            </a:pPr>
            <a:r>
              <a:rPr lang="ru-RU" sz="2400" dirty="0" smtClean="0"/>
              <a:t>Интервенция в рамките на обща подкрепа – няма специална документация;</a:t>
            </a:r>
          </a:p>
          <a:p>
            <a:pPr algn="just">
              <a:buFontTx/>
              <a:buChar char="-"/>
            </a:pPr>
            <a:r>
              <a:rPr lang="ru-RU" sz="2400" dirty="0" smtClean="0"/>
              <a:t>Протоколи от съвместни срещи с представители на други институции (МВР, ОЗД, социални услуги);</a:t>
            </a:r>
          </a:p>
          <a:p>
            <a:pPr algn="just">
              <a:buFontTx/>
              <a:buChar char="-"/>
            </a:pPr>
            <a:r>
              <a:rPr lang="ru-RU" sz="2400" dirty="0" smtClean="0"/>
              <a:t>Протоколи от заседания на координационния съвет по случая;</a:t>
            </a:r>
          </a:p>
          <a:p>
            <a:pPr algn="just">
              <a:buFontTx/>
              <a:buChar char="-"/>
            </a:pPr>
            <a:r>
              <a:rPr lang="ru-RU" sz="2400" dirty="0" smtClean="0"/>
              <a:t>При работа по случай – документи по работа по случай.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3481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155</TotalTime>
  <Words>1626</Words>
  <Application>Microsoft Office PowerPoint</Application>
  <PresentationFormat>On-screen Show (4:3)</PresentationFormat>
  <Paragraphs>125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Franklin Gothic Book</vt:lpstr>
      <vt:lpstr>Franklin Gothic Medium</vt:lpstr>
      <vt:lpstr>Wingdings</vt:lpstr>
      <vt:lpstr>Wingdings 2</vt:lpstr>
      <vt:lpstr>Trek</vt:lpstr>
      <vt:lpstr>МЕХАНИЗЪМ ЗА ПРОТИВОДЕЙСТВИЕ НА ТОРМОЗА И НАСИЛИЕТО В ИНСТИТУЦИИТЕ В СИСТЕМАТА НА ПРЕДУЧИЛИЩНОТО И УЧИЛИЩНОТО ОБРАЗОВАНИЕ</vt:lpstr>
      <vt:lpstr>НОРМАТИВНА РАМКА И ВРЪЗКИ</vt:lpstr>
      <vt:lpstr>ОСНОВНИ ПОНЯТИЯ</vt:lpstr>
      <vt:lpstr>Характеристики на тормоза</vt:lpstr>
      <vt:lpstr>Разлики между тормоз и закачки или игра между децата и учениците</vt:lpstr>
      <vt:lpstr>ПОЛИТИКА ЗА ПРЕВЕНЦИЯ И ИНТЕРВЕНЦИЯ НА НАСИЛИЕ И ТОРМОЗ  </vt:lpstr>
      <vt:lpstr>Елементи на политиката</vt:lpstr>
      <vt:lpstr>Система за превенция</vt:lpstr>
      <vt:lpstr>Система за превенция</vt:lpstr>
      <vt:lpstr>Отговорности при превенция</vt:lpstr>
      <vt:lpstr>Система за интервенция</vt:lpstr>
      <vt:lpstr>Система за интервенция</vt:lpstr>
      <vt:lpstr>Отговорности при интервенция</vt:lpstr>
      <vt:lpstr>Отговорности при интервенция</vt:lpstr>
      <vt:lpstr>Отговорности при интервенция</vt:lpstr>
      <vt:lpstr>Отговорности при интервенция</vt:lpstr>
      <vt:lpstr>Документиране на ситуации на тормоз и насилие</vt:lpstr>
      <vt:lpstr>Документиране на интервенция при ситуации на тормоз и насилие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МЕХАНИЗЪМ ЗА ПРОТИВОДЕЙСТВИЕ НА ТОРМОЗА И НАСИЛИЕТО В ИНСТИТУЦИИТЕ В СИСТЕМАТА НА ПРЕДУЧИЛИЩНОТО И УЧИЛИЩНОТО ОБРАЗОВАНИЕ</dc:title>
  <dc:creator>Dimitar Grancharov</dc:creator>
  <cp:lastModifiedBy>2221023: 23 СУ "Фредерик Ж.-Кюри" - София</cp:lastModifiedBy>
  <cp:revision>19</cp:revision>
  <dcterms:created xsi:type="dcterms:W3CDTF">2025-09-09T07:10:32Z</dcterms:created>
  <dcterms:modified xsi:type="dcterms:W3CDTF">2025-09-11T08:48:14Z</dcterms:modified>
</cp:coreProperties>
</file>